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225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447801"/>
            <a:ext cx="6619244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4777380"/>
            <a:ext cx="6619244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9FA3F-6DCF-4E6E-893E-0C9843E29A10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5C8FA-3760-4F32-A19D-174E3F04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637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4800587"/>
            <a:ext cx="6619243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685800"/>
            <a:ext cx="6619244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5367325"/>
            <a:ext cx="6619242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9FA3F-6DCF-4E6E-893E-0C9843E29A10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5C8FA-3760-4F32-A19D-174E3F04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974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447800"/>
            <a:ext cx="6619244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657600"/>
            <a:ext cx="6619244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9FA3F-6DCF-4E6E-893E-0C9843E29A10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5C8FA-3760-4F32-A19D-174E3F04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281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447800"/>
            <a:ext cx="5999486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7800" y="3771174"/>
            <a:ext cx="5459737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4350657"/>
            <a:ext cx="6619244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9FA3F-6DCF-4E6E-893E-0C9843E29A10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5C8FA-3760-4F32-A19D-174E3F042C8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721" y="971253"/>
            <a:ext cx="60143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7868" y="2613787"/>
            <a:ext cx="60143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87437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3124201"/>
            <a:ext cx="6619245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4777381"/>
            <a:ext cx="6619244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9FA3F-6DCF-4E6E-893E-0C9843E29A10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5C8FA-3760-4F32-A19D-174E3F04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22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981200"/>
            <a:ext cx="22101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667000"/>
            <a:ext cx="21955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981200"/>
            <a:ext cx="220218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667000"/>
            <a:ext cx="2210096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981200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667000"/>
            <a:ext cx="219908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9FA3F-6DCF-4E6E-893E-0C9843E29A10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5C8FA-3760-4F32-A19D-174E3F04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0689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4250949"/>
            <a:ext cx="22050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2209800"/>
            <a:ext cx="220503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4827212"/>
            <a:ext cx="220503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4250949"/>
            <a:ext cx="219789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2209800"/>
            <a:ext cx="219789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4827211"/>
            <a:ext cx="2200805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4250949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2209800"/>
            <a:ext cx="219908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4827209"/>
            <a:ext cx="220199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9FA3F-6DCF-4E6E-893E-0C9843E29A10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5C8FA-3760-4F32-A19D-174E3F04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1025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9FA3F-6DCF-4E6E-893E-0C9843E29A10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5C8FA-3760-4F32-A19D-174E3F04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831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430214"/>
            <a:ext cx="131445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887414"/>
            <a:ext cx="5567362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9FA3F-6DCF-4E6E-893E-0C9843E29A10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5C8FA-3760-4F32-A19D-174E3F04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003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70" y="340174"/>
            <a:ext cx="7427536" cy="119320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854" y="1855966"/>
            <a:ext cx="8320039" cy="46618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 bwMode="gray">
          <a:xfrm>
            <a:off x="0" y="6554912"/>
            <a:ext cx="457200" cy="3030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457200" rtl="0" eaLnBrk="1" latinLnBrk="0" hangingPunct="1">
              <a:defRPr sz="1200" b="1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D6FDEE2-6DD6-4141-ABC7-58A32DC3A833}" type="slidenum">
              <a:rPr lang="en-US" b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pPr/>
              <a:t>‹#›</a:t>
            </a:fld>
            <a:endParaRPr lang="en-US" b="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9FA3F-6DCF-4E6E-893E-0C9843E29A10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5C8FA-3760-4F32-A19D-174E3F04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47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4777381"/>
            <a:ext cx="6619244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9FA3F-6DCF-4E6E-893E-0C9843E29A10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5C8FA-3760-4F32-A19D-174E3F042C8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58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2060576"/>
            <a:ext cx="3297254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2056093"/>
            <a:ext cx="3297256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9FA3F-6DCF-4E6E-893E-0C9843E29A10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5C8FA-3760-4F32-A19D-174E3F04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365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905000"/>
            <a:ext cx="32972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2514600"/>
            <a:ext cx="3297254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905000"/>
            <a:ext cx="32972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2514600"/>
            <a:ext cx="3297254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9FA3F-6DCF-4E6E-893E-0C9843E29A10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5C8FA-3760-4F32-A19D-174E3F04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963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9FA3F-6DCF-4E6E-893E-0C9843E29A10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5C8FA-3760-4F32-A19D-174E3F04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83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9FA3F-6DCF-4E6E-893E-0C9843E29A10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5C8FA-3760-4F32-A19D-174E3F04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68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1447800"/>
            <a:ext cx="2550798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447800"/>
            <a:ext cx="3896998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3129281"/>
            <a:ext cx="2550797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9FA3F-6DCF-4E6E-893E-0C9843E29A10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5C8FA-3760-4F32-A19D-174E3F04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186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854192"/>
            <a:ext cx="3819680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1143000"/>
            <a:ext cx="24003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657600"/>
            <a:ext cx="3813734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9FA3F-6DCF-4E6E-893E-0C9843E29A10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5C8FA-3760-4F32-A19D-174E3F04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022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6"/>
            <a:ext cx="302775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8"/>
            <a:ext cx="1141809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60" y="1"/>
            <a:ext cx="1202540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452718"/>
            <a:ext cx="7053542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2052919"/>
            <a:ext cx="6709906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2905" y="1828801"/>
            <a:ext cx="99059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499FA3F-6DCF-4E6E-893E-0C9843E29A10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1206" y="3263398"/>
            <a:ext cx="3859795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95730"/>
            <a:ext cx="62864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5C8FA-3760-4F32-A19D-174E3F04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8142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ndrew.rsmas.miami.edu/bmcnoldy/fractint/fractint.html" TargetMode="External"/><Relationship Id="rId4" Type="http://schemas.openxmlformats.org/officeDocument/2006/relationships/hyperlink" Target="http://andrew.rsmas.miami.edu/bmcnoldy/gallery/fractals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ndrew.rsmas.miami.edu/bmcnoldy/vrml/vrml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bmcnoldy.blogspot.com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s://www.washingtonpost.com/news/capital-weather-gang/" TargetMode="Externa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andrew.rsmas.miami.edu/bmcnoldy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43000"/>
            <a:ext cx="7772400" cy="2155825"/>
          </a:xfrm>
        </p:spPr>
        <p:txBody>
          <a:bodyPr/>
          <a:lstStyle/>
          <a:p>
            <a:r>
              <a:rPr lang="en-US" sz="5400" dirty="0" smtClean="0"/>
              <a:t>Sharing Science with Scientists &amp; the Public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7432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Brian McNoldy</a:t>
            </a:r>
          </a:p>
          <a:p>
            <a:r>
              <a:rPr lang="en-US" sz="2800" b="1" dirty="0" smtClean="0"/>
              <a:t>Senior Research Associate 3</a:t>
            </a:r>
          </a:p>
          <a:p>
            <a:endParaRPr lang="en-US" sz="2800" dirty="0"/>
          </a:p>
          <a:p>
            <a:r>
              <a:rPr lang="en-US" sz="2800" dirty="0" smtClean="0"/>
              <a:t>Lunch Bytes</a:t>
            </a:r>
          </a:p>
          <a:p>
            <a:r>
              <a:rPr lang="en-US" sz="2800" dirty="0" smtClean="0"/>
              <a:t>7 September 2018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5078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Tips for Sharing 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38200"/>
            <a:ext cx="8610600" cy="60198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Language needs to be non-technical! In rare cases, you might dip into an explanation of a concept/detail, but keep it brief and non-essential</a:t>
            </a:r>
          </a:p>
          <a:p>
            <a:pPr lvl="1"/>
            <a:r>
              <a:rPr lang="en-US" dirty="0" smtClean="0"/>
              <a:t>Interested readers will enjoy it, others will skip it</a:t>
            </a:r>
          </a:p>
          <a:p>
            <a:r>
              <a:rPr lang="en-US" dirty="0" smtClean="0"/>
              <a:t>Graphics need to be easy to interpret (colorful helps; most people are visual and there’s a lot out there to filter through)</a:t>
            </a:r>
          </a:p>
          <a:p>
            <a:r>
              <a:rPr lang="en-US" dirty="0" smtClean="0"/>
              <a:t>Respond politely/professionally to responses/critiques</a:t>
            </a:r>
          </a:p>
          <a:p>
            <a:pPr lvl="1"/>
            <a:r>
              <a:rPr lang="en-US" dirty="0" smtClean="0"/>
              <a:t>(it’s ok to ignore the tin-foil hat ones though!)</a:t>
            </a:r>
          </a:p>
          <a:p>
            <a:r>
              <a:rPr lang="en-US" dirty="0" smtClean="0"/>
              <a:t>Scientists and the general public alike may not have a clue what you’re doing, but are willing and able to learn if given a chance</a:t>
            </a:r>
          </a:p>
          <a:p>
            <a:r>
              <a:rPr lang="en-US" dirty="0" smtClean="0"/>
              <a:t>Keep it to digestible amounts… no books.</a:t>
            </a:r>
          </a:p>
          <a:p>
            <a:r>
              <a:rPr lang="en-US" dirty="0" smtClean="0"/>
              <a:t>Sharing your work or something related to your work should be fun for you too; enthusiasm will show!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31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Lycoming College (1994-1998)</a:t>
            </a:r>
          </a:p>
          <a:p>
            <a:pPr lvl="1"/>
            <a:r>
              <a:rPr lang="en-US" i="1" dirty="0" smtClean="0"/>
              <a:t>www.lycoming.edu/~mcnbria/</a:t>
            </a:r>
          </a:p>
          <a:p>
            <a:r>
              <a:rPr lang="en-US" dirty="0" smtClean="0"/>
              <a:t>Colorado State University (1998-2001)</a:t>
            </a:r>
          </a:p>
          <a:p>
            <a:pPr lvl="1"/>
            <a:r>
              <a:rPr lang="en-US" i="1" dirty="0" smtClean="0"/>
              <a:t>thor.cira.colostate.edu/~</a:t>
            </a:r>
            <a:r>
              <a:rPr lang="en-US" i="1" dirty="0" err="1" smtClean="0"/>
              <a:t>mcnoldy</a:t>
            </a:r>
            <a:r>
              <a:rPr lang="en-US" i="1" dirty="0" smtClean="0"/>
              <a:t>/</a:t>
            </a:r>
          </a:p>
          <a:p>
            <a:r>
              <a:rPr lang="en-US" dirty="0" smtClean="0"/>
              <a:t>Colorado State University (2001-2011)</a:t>
            </a:r>
          </a:p>
          <a:p>
            <a:pPr lvl="1"/>
            <a:r>
              <a:rPr lang="en-US" i="1" dirty="0" smtClean="0"/>
              <a:t>einstein.atmos.colostate.edu/~</a:t>
            </a:r>
            <a:r>
              <a:rPr lang="en-US" i="1" dirty="0" err="1" smtClean="0"/>
              <a:t>mcnoldy</a:t>
            </a:r>
            <a:r>
              <a:rPr lang="en-US" i="1" dirty="0" smtClean="0"/>
              <a:t>/</a:t>
            </a:r>
          </a:p>
          <a:p>
            <a:r>
              <a:rPr lang="en-US" dirty="0" smtClean="0"/>
              <a:t>University of Miami (2012-2018)</a:t>
            </a:r>
          </a:p>
          <a:p>
            <a:pPr lvl="1"/>
            <a:r>
              <a:rPr lang="en-US" i="1" dirty="0" smtClean="0"/>
              <a:t>andrew.rsmas.miami.edu/</a:t>
            </a:r>
            <a:r>
              <a:rPr lang="en-US" i="1" dirty="0" err="1" smtClean="0"/>
              <a:t>bmcnoldy</a:t>
            </a:r>
            <a:r>
              <a:rPr lang="en-US" i="1" dirty="0" smtClean="0"/>
              <a:t>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214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70" y="0"/>
            <a:ext cx="7427536" cy="1193202"/>
          </a:xfrm>
        </p:spPr>
        <p:txBody>
          <a:bodyPr/>
          <a:lstStyle/>
          <a:p>
            <a:r>
              <a:rPr lang="en-US" dirty="0" smtClean="0"/>
              <a:t>Rewind to mid-1990s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854" y="1295400"/>
            <a:ext cx="8320039" cy="5410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1994: coded my first text-only website, primitive graphical web browsers (e.g. NCSA Mosaic, Netscape Navigator) were just blinking into existence, text browsers (e.g. Lynx) were popular</a:t>
            </a:r>
          </a:p>
          <a:p>
            <a:r>
              <a:rPr lang="en-US" dirty="0" smtClean="0"/>
              <a:t>1995: coded my first graphical website.  Very basic features in browsers, but having images and mouse-clickable links revolutionized access to the ~100,000 websites around by 1996.</a:t>
            </a:r>
          </a:p>
          <a:p>
            <a:r>
              <a:rPr lang="en-US" i="1" dirty="0" smtClean="0"/>
              <a:t>Quickly saw the utility in widely sharing fun science and math stuff like never before…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8368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Fractals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4572000" cy="4525963"/>
          </a:xfrm>
        </p:spPr>
        <p:txBody>
          <a:bodyPr>
            <a:normAutofit fontScale="92500"/>
          </a:bodyPr>
          <a:lstStyle/>
          <a:p>
            <a:endParaRPr lang="en-US" dirty="0"/>
          </a:p>
          <a:p>
            <a:r>
              <a:rPr lang="en-US" dirty="0" smtClean="0"/>
              <a:t>Created galleries with images, equations, and software</a:t>
            </a:r>
          </a:p>
          <a:p>
            <a:r>
              <a:rPr lang="en-US" dirty="0" smtClean="0"/>
              <a:t>Each one took hours to days to render on a 33 MHz desktop computer.</a:t>
            </a:r>
          </a:p>
          <a:p>
            <a:r>
              <a:rPr lang="en-US" dirty="0" smtClean="0"/>
              <a:t>Color tables had to be manually created (some 4-bit, some 8-bit)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226" y="3352800"/>
            <a:ext cx="4153020" cy="301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226" y="0"/>
            <a:ext cx="4155773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81600" y="2743200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hlinkClick r:id="rId4"/>
              </a:rPr>
              <a:t>http://andrew.rsmas.miami.edu/bmcnoldy/gallery/fractals.html</a:t>
            </a:r>
            <a:endParaRPr lang="en-US" sz="1200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105400" y="6352401"/>
            <a:ext cx="3987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hlinkClick r:id="rId5"/>
              </a:rPr>
              <a:t>http://andrew.rsmas.miami.edu/bmcnoldy/fractint/fractint.html</a:t>
            </a:r>
            <a:endParaRPr lang="en-US" sz="1200" b="1" dirty="0" smtClean="0"/>
          </a:p>
        </p:txBody>
      </p:sp>
    </p:spTree>
    <p:extLst>
      <p:ext uri="{BB962C8B-B14F-4D97-AF65-F5344CB8AC3E}">
        <p14:creationId xmlns:p14="http://schemas.microsoft.com/office/powerpoint/2010/main" val="354039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620000" cy="1143000"/>
          </a:xfrm>
        </p:spPr>
        <p:txBody>
          <a:bodyPr/>
          <a:lstStyle/>
          <a:p>
            <a:r>
              <a:rPr lang="en-US" dirty="0" smtClean="0"/>
              <a:t>Astronomy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5181600" cy="54864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VRML, or Virtual Reality Modeling Language, was the ‘next big thing’ that would revolutionize the internet.</a:t>
            </a:r>
          </a:p>
          <a:p>
            <a:r>
              <a:rPr lang="en-US" dirty="0" smtClean="0"/>
              <a:t>Released in 1995… I learned to code “worlds” right away. VRML v2.0 came out in 1996, browsers had default plugins.</a:t>
            </a:r>
          </a:p>
          <a:p>
            <a:r>
              <a:rPr lang="en-US" dirty="0" smtClean="0"/>
              <a:t>My first application was a solar system with scaled planets, revolution rates, rotation rates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638996"/>
            <a:ext cx="3643829" cy="2171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384" y="4572000"/>
            <a:ext cx="3847845" cy="15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10200" y="3810000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hlinkClick r:id="rId4"/>
              </a:rPr>
              <a:t>http://andrew.rsmas.miami.edu/bmcnoldy/vrml/vrml.html</a:t>
            </a:r>
            <a:endParaRPr lang="en-US" sz="1200" b="1" dirty="0" smtClean="0"/>
          </a:p>
        </p:txBody>
      </p:sp>
    </p:spTree>
    <p:extLst>
      <p:ext uri="{BB962C8B-B14F-4D97-AF65-F5344CB8AC3E}">
        <p14:creationId xmlns:p14="http://schemas.microsoft.com/office/powerpoint/2010/main" val="222652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Hurricanes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54864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While a physics &amp; astronomy major in college, I had been very interested in weather/hurricanes since childhood.</a:t>
            </a:r>
          </a:p>
          <a:p>
            <a:r>
              <a:rPr lang="en-US" dirty="0" smtClean="0"/>
              <a:t>Started a “blog” in August 1996 to update interested friends on tropical cyclone activity in the Atlantic.  Very casual, non-technical, one-stop-shopping for everything going on.</a:t>
            </a:r>
          </a:p>
          <a:p>
            <a:r>
              <a:rPr lang="en-US" dirty="0" smtClean="0"/>
              <a:t>I did the work of compiling information from sources around the internet and provided a summary geared toward the public (only when there was activity; otherwise nothing).</a:t>
            </a:r>
          </a:p>
          <a:p>
            <a:r>
              <a:rPr lang="en-US" dirty="0" smtClean="0"/>
              <a:t>Used a mailing list, which grew from ~5 subscribers at first to ~100 by end of 1996 season.  Coastal residents, military, weather nerds, family, friends, business owners, etc.</a:t>
            </a:r>
          </a:p>
          <a:p>
            <a:r>
              <a:rPr lang="en-US" dirty="0" smtClean="0"/>
              <a:t>Still doing it today, 22 years later (~1200 posts, ~350 TCs)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3362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Hurricanes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4953000" cy="5334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Invited to blog about hurricanes for New York Times from 2007-2010</a:t>
            </a:r>
          </a:p>
          <a:p>
            <a:r>
              <a:rPr lang="en-US" dirty="0" smtClean="0"/>
              <a:t>Invited to be the “tropical weather expert” for the Washington Post’s </a:t>
            </a:r>
            <a:r>
              <a:rPr lang="en-US" i="1" dirty="0" smtClean="0"/>
              <a:t>Capital Weather Gang </a:t>
            </a:r>
            <a:r>
              <a:rPr lang="en-US" dirty="0" smtClean="0"/>
              <a:t>from 2012-present.</a:t>
            </a:r>
          </a:p>
          <a:p>
            <a:r>
              <a:rPr lang="en-US" dirty="0" smtClean="0"/>
              <a:t>Requires writing for the general public while relaying sometimes-challenging concepts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533400"/>
            <a:ext cx="3962400" cy="2703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559638" y="3228201"/>
            <a:ext cx="25843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hlinkClick r:id="rId3"/>
              </a:rPr>
              <a:t>http://bmcnoldy.blogspot.com/</a:t>
            </a:r>
            <a:endParaRPr lang="en-US" sz="1200" b="1" dirty="0" smtClean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216" y="3985736"/>
            <a:ext cx="3939784" cy="2406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943600" y="6347936"/>
            <a:ext cx="3200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hlinkClick r:id="rId5"/>
              </a:rPr>
              <a:t>https://www.washingtonpost.com/news/capital-weather-gang/</a:t>
            </a:r>
            <a:endParaRPr lang="en-US" sz="1200" b="1" dirty="0" smtClean="0"/>
          </a:p>
          <a:p>
            <a:endParaRPr lang="en-US" dirty="0" smtClean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953" y="3662362"/>
            <a:ext cx="1365981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445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70" y="340174"/>
            <a:ext cx="8045130" cy="1193202"/>
          </a:xfrm>
        </p:spPr>
        <p:txBody>
          <a:bodyPr/>
          <a:lstStyle/>
          <a:p>
            <a:r>
              <a:rPr lang="en-US" sz="4000" dirty="0" smtClean="0"/>
              <a:t>Website &amp; Real-time products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371600"/>
            <a:ext cx="5409820" cy="54864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Have hand-coded ~14 entire websites for myself, friends, organizations</a:t>
            </a:r>
          </a:p>
          <a:p>
            <a:r>
              <a:rPr lang="en-US" dirty="0" smtClean="0"/>
              <a:t>Started generating and sharing my own real-time products on website ~2000</a:t>
            </a:r>
          </a:p>
          <a:p>
            <a:r>
              <a:rPr lang="en-US" dirty="0" smtClean="0"/>
              <a:t>Pages coded in standards-compliant  HTML, CSS, PHP, JavaScript</a:t>
            </a:r>
          </a:p>
          <a:p>
            <a:r>
              <a:rPr lang="en-US" dirty="0" smtClean="0"/>
              <a:t>Used (and still use) BASH, IDL, and CRON for managing data, graphics, timing</a:t>
            </a:r>
          </a:p>
          <a:p>
            <a:r>
              <a:rPr lang="en-US" dirty="0" smtClean="0"/>
              <a:t>Presently producing 1200-1500 images per day</a:t>
            </a:r>
          </a:p>
          <a:p>
            <a:pPr lvl="1"/>
            <a:r>
              <a:rPr lang="en-US" dirty="0" smtClean="0"/>
              <a:t>Satellite, radar, models, climatology</a:t>
            </a:r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020" y="1981200"/>
            <a:ext cx="365798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02032" y="5334000"/>
            <a:ext cx="34419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hlinkClick r:id="rId3"/>
              </a:rPr>
              <a:t>http://andrew.rsmas.miami.edu/bmcnoldy/</a:t>
            </a:r>
            <a:endParaRPr lang="en-US" sz="1200" b="1" dirty="0" smtClean="0"/>
          </a:p>
        </p:txBody>
      </p:sp>
    </p:spTree>
    <p:extLst>
      <p:ext uri="{BB962C8B-B14F-4D97-AF65-F5344CB8AC3E}">
        <p14:creationId xmlns:p14="http://schemas.microsoft.com/office/powerpoint/2010/main" val="220784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4800"/>
            <a:ext cx="5181600" cy="20677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133600"/>
            <a:ext cx="3352800" cy="19158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209800"/>
            <a:ext cx="2553730" cy="2362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237" y="762000"/>
            <a:ext cx="2784763" cy="5105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800" y="4648200"/>
            <a:ext cx="2932800" cy="1981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6945"/>
            <a:ext cx="3962400" cy="240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77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6400800" cy="23972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514600"/>
            <a:ext cx="1927952" cy="20477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366" y="3429000"/>
            <a:ext cx="3200634" cy="18289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139" y="5214697"/>
            <a:ext cx="2235739" cy="1678205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885" y="914401"/>
            <a:ext cx="271929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572000"/>
            <a:ext cx="2252662" cy="2317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181" y="2664906"/>
            <a:ext cx="3429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8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1345</TotalTime>
  <Words>650</Words>
  <Application>Microsoft Office PowerPoint</Application>
  <PresentationFormat>On-screen Show (4:3)</PresentationFormat>
  <Paragraphs>60</Paragraphs>
  <Slides>11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Theme1</vt:lpstr>
      <vt:lpstr>Sharing Science with Scientists &amp; the Public</vt:lpstr>
      <vt:lpstr>Rewind to mid-1990s</vt:lpstr>
      <vt:lpstr>Fractals</vt:lpstr>
      <vt:lpstr>Astronomy</vt:lpstr>
      <vt:lpstr>Hurricanes</vt:lpstr>
      <vt:lpstr>Hurricanes</vt:lpstr>
      <vt:lpstr>Website &amp; Real-time products</vt:lpstr>
      <vt:lpstr>PowerPoint Presentation</vt:lpstr>
      <vt:lpstr>PowerPoint Presentation</vt:lpstr>
      <vt:lpstr>Tips for Sharing Science</vt:lpstr>
      <vt:lpstr>Website history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Reviewer 2</dc:creator>
  <cp:lastModifiedBy> Reviewer 2</cp:lastModifiedBy>
  <cp:revision>18</cp:revision>
  <dcterms:created xsi:type="dcterms:W3CDTF">2018-09-06T17:17:07Z</dcterms:created>
  <dcterms:modified xsi:type="dcterms:W3CDTF">2018-09-07T15:42:41Z</dcterms:modified>
</cp:coreProperties>
</file>